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71" r:id="rId5"/>
    <p:sldId id="259" r:id="rId6"/>
    <p:sldId id="260" r:id="rId7"/>
    <p:sldId id="262" r:id="rId8"/>
    <p:sldId id="266" r:id="rId9"/>
    <p:sldId id="267" r:id="rId10"/>
    <p:sldId id="268" r:id="rId11"/>
    <p:sldId id="269" r:id="rId12"/>
    <p:sldId id="265" r:id="rId13"/>
    <p:sldId id="263" r:id="rId14"/>
    <p:sldId id="264" r:id="rId15"/>
    <p:sldId id="270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29" autoAdjust="0"/>
    <p:restoredTop sz="95033" autoAdjust="0"/>
  </p:normalViewPr>
  <p:slideViewPr>
    <p:cSldViewPr snapToGrid="0" snapToObjects="1">
      <p:cViewPr varScale="1">
        <p:scale>
          <a:sx n="65" d="100"/>
          <a:sy n="65" d="100"/>
        </p:scale>
        <p:origin x="878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2346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243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91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08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93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81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675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02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12590" y="-374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2" y="-35169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10003" y="1862047"/>
            <a:ext cx="83108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6561"/>
              </a:lnSpc>
              <a:buNone/>
            </a:pPr>
            <a:r>
              <a:rPr lang="en-US" sz="520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DeepFake Image Detection</a:t>
            </a:r>
            <a:endParaRPr lang="en-US" sz="5200" dirty="0"/>
          </a:p>
        </p:txBody>
      </p:sp>
      <p:sp>
        <p:nvSpPr>
          <p:cNvPr id="6" name="Text 3"/>
          <p:cNvSpPr/>
          <p:nvPr/>
        </p:nvSpPr>
        <p:spPr>
          <a:xfrm>
            <a:off x="6319599" y="40844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577262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219" y="5780246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86086" y="5755958"/>
            <a:ext cx="313182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 Sumeet Sonawane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3353049" y="845572"/>
            <a:ext cx="8150696" cy="900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</a:rPr>
              <a:t>Accuracy and Loss Plots</a:t>
            </a:r>
            <a:endParaRPr lang="en-US" sz="4374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1E2556-1AC2-3B91-4FB1-0971EDDFF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39" y="1787885"/>
            <a:ext cx="10470364" cy="56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781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3353049" y="845572"/>
            <a:ext cx="8150696" cy="900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</a:rPr>
              <a:t>Best Models</a:t>
            </a:r>
            <a:endParaRPr lang="en-US" sz="4374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7F5236F-CA71-49D9-2F56-CB305F2405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713661"/>
              </p:ext>
            </p:extLst>
          </p:nvPr>
        </p:nvGraphicFramePr>
        <p:xfrm>
          <a:off x="2438400" y="3293808"/>
          <a:ext cx="9753600" cy="33822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1200">
                  <a:extLst>
                    <a:ext uri="{9D8B030D-6E8A-4147-A177-3AD203B41FA5}">
                      <a16:colId xmlns:a16="http://schemas.microsoft.com/office/drawing/2014/main" val="1976634033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236305825"/>
                    </a:ext>
                  </a:extLst>
                </a:gridCol>
                <a:gridCol w="3251200">
                  <a:extLst>
                    <a:ext uri="{9D8B030D-6E8A-4147-A177-3AD203B41FA5}">
                      <a16:colId xmlns:a16="http://schemas.microsoft.com/office/drawing/2014/main" val="140536020"/>
                    </a:ext>
                  </a:extLst>
                </a:gridCol>
              </a:tblGrid>
              <a:tr h="67645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Model Name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Test Accuracy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Test Recall Score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853565"/>
                  </a:ext>
                </a:extLst>
              </a:tr>
              <a:tr h="67645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Model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88%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93%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066955"/>
                  </a:ext>
                </a:extLst>
              </a:tr>
              <a:tr h="67645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Model 2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88.4%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86%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559564"/>
                  </a:ext>
                </a:extLst>
              </a:tr>
              <a:tr h="67645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Model 3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85.4%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92%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30223"/>
                  </a:ext>
                </a:extLst>
              </a:tr>
              <a:tr h="67645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Model 4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88.1%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86%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0922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1F747BD-69F9-83BF-FED9-F7CF1EE9A2B0}"/>
              </a:ext>
            </a:extLst>
          </p:cNvPr>
          <p:cNvSpPr txBox="1"/>
          <p:nvPr/>
        </p:nvSpPr>
        <p:spPr>
          <a:xfrm>
            <a:off x="2762865" y="2015613"/>
            <a:ext cx="7777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The Train Accuracy of all the Models is 98 % ~ 99%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958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1760220" y="2271236"/>
            <a:ext cx="71932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Advantages &amp; Disadvantages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982391" y="3550801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Advantages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41181" y="3550801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Disadvantages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1760220" y="4047053"/>
            <a:ext cx="11109960" cy="637103"/>
          </a:xfrm>
          <a:prstGeom prst="rect">
            <a:avLst/>
          </a:prstGeom>
          <a:solidFill>
            <a:srgbClr val="60A9FF">
              <a:alpha val="5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982391" y="4187904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Security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1181" y="4187904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Resource Intensive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982391" y="4825008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Increased Trustworthiness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41181" y="4825008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Potential False Positives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760220" y="5321260"/>
            <a:ext cx="11109960" cy="637103"/>
          </a:xfrm>
          <a:prstGeom prst="rect">
            <a:avLst/>
          </a:prstGeom>
          <a:solidFill>
            <a:srgbClr val="60A9FF">
              <a:alpha val="5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982391" y="5462111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Detection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41181" y="5462111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Complex Implementation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362653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62806" y="0"/>
            <a:ext cx="3903882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71258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Future Scope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774168" y="1740218"/>
            <a:ext cx="99893" cy="5776793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113776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191381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9" name="Text 6"/>
          <p:cNvSpPr/>
          <p:nvPr/>
        </p:nvSpPr>
        <p:spPr>
          <a:xfrm>
            <a:off x="4766846" y="2623698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2689214"/>
            <a:ext cx="2697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Techniques</a:t>
            </a:r>
            <a:endParaRPr lang="en-US" sz="2800" dirty="0"/>
          </a:p>
        </p:txBody>
      </p:sp>
      <p:sp>
        <p:nvSpPr>
          <p:cNvPr id="12" name="Shape 9"/>
          <p:cNvSpPr/>
          <p:nvPr/>
        </p:nvSpPr>
        <p:spPr>
          <a:xfrm>
            <a:off x="5074027" y="4113431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391346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4" name="Text 11"/>
          <p:cNvSpPr/>
          <p:nvPr/>
        </p:nvSpPr>
        <p:spPr>
          <a:xfrm>
            <a:off x="4732556" y="395513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3962043"/>
            <a:ext cx="4823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Integration of CNN and LSTM</a:t>
            </a:r>
            <a:endParaRPr lang="en-US" sz="2800" dirty="0"/>
          </a:p>
        </p:txBody>
      </p:sp>
      <p:sp>
        <p:nvSpPr>
          <p:cNvPr id="17" name="Shape 14"/>
          <p:cNvSpPr/>
          <p:nvPr/>
        </p:nvSpPr>
        <p:spPr>
          <a:xfrm>
            <a:off x="5074027" y="6113085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591312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2782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972800" y="12782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3476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77428" y="2676925"/>
            <a:ext cx="52120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Advancements in Authenticity Verification</a:t>
            </a:r>
            <a:endParaRPr lang="en-US" sz="28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53982" y="4454409"/>
            <a:ext cx="5113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Mitigating Misuse of Deepfake Technology</a:t>
            </a:r>
            <a:endParaRPr lang="en-US" sz="28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77428" y="6196724"/>
            <a:ext cx="3345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Collaboration</a:t>
            </a:r>
            <a:endParaRPr lang="en-US" sz="2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3657600" cy="83770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11217" y="352901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7200" b="1" dirty="0">
                <a:solidFill>
                  <a:srgbClr val="60A9FF"/>
                </a:solidFill>
                <a:latin typeface="Barlow" pitchFamily="34" charset="0"/>
              </a:rPr>
              <a:t>Thank You!!!</a:t>
            </a:r>
            <a:endParaRPr lang="en-US" sz="7200" dirty="0"/>
          </a:p>
        </p:txBody>
      </p:sp>
      <p:sp>
        <p:nvSpPr>
          <p:cNvPr id="7" name="Text 4"/>
          <p:cNvSpPr/>
          <p:nvPr/>
        </p:nvSpPr>
        <p:spPr>
          <a:xfrm>
            <a:off x="4712970" y="3677603"/>
            <a:ext cx="27203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</p:spTree>
    <p:extLst>
      <p:ext uri="{BB962C8B-B14F-4D97-AF65-F5344CB8AC3E}">
        <p14:creationId xmlns:p14="http://schemas.microsoft.com/office/powerpoint/2010/main" val="2705241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69330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Objective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89452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9" name="Text 6"/>
          <p:cNvSpPr/>
          <p:nvPr/>
        </p:nvSpPr>
        <p:spPr>
          <a:xfrm>
            <a:off x="5212913" y="3451265"/>
            <a:ext cx="7154933" cy="1671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primary objective is to create a detection model that ensures high accuracy and reliability in identifying manipulated images. Allowing timely intervention to prevent their malicious use.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289452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666174"/>
            <a:ext cx="590757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What is </a:t>
            </a:r>
            <a:r>
              <a:rPr lang="en-US" sz="4374" b="1" dirty="0" err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DeepFake</a:t>
            </a: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???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6319598" y="3546078"/>
            <a:ext cx="6763355" cy="33098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DeepFake</a:t>
            </a: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technology utilizes deep learning algorithms to create realistic but fake images or videos. These can be used to spread misinformation and deceive the public.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874125" y="1232429"/>
            <a:ext cx="836941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Necessity Of </a:t>
            </a:r>
            <a:r>
              <a:rPr lang="en-US" sz="4374" b="1" dirty="0" err="1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DeepFake</a:t>
            </a: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Detection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8" y="3115270"/>
            <a:ext cx="4946279" cy="902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Challenges Posed by Deepfake Images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6362884" y="4607171"/>
            <a:ext cx="6415270" cy="902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Impact on Security and Trust</a:t>
            </a:r>
            <a:endParaRPr lang="en-US" sz="2187" dirty="0"/>
          </a:p>
        </p:txBody>
      </p:sp>
    </p:spTree>
    <p:extLst>
      <p:ext uri="{BB962C8B-B14F-4D97-AF65-F5344CB8AC3E}">
        <p14:creationId xmlns:p14="http://schemas.microsoft.com/office/powerpoint/2010/main" val="3703627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972800" y="0"/>
            <a:ext cx="3657600" cy="749218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69330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Why CNN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289452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7" name="Text 4"/>
          <p:cNvSpPr/>
          <p:nvPr/>
        </p:nvSpPr>
        <p:spPr>
          <a:xfrm>
            <a:off x="1025962" y="2936200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2970848"/>
            <a:ext cx="2308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Feature Extraction</a:t>
            </a:r>
            <a:endParaRPr lang="en-US" sz="2800" dirty="0"/>
          </a:p>
        </p:txBody>
      </p:sp>
      <p:sp>
        <p:nvSpPr>
          <p:cNvPr id="10" name="Shape 7"/>
          <p:cNvSpPr/>
          <p:nvPr/>
        </p:nvSpPr>
        <p:spPr>
          <a:xfrm>
            <a:off x="5597485" y="289452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1" name="Text 8"/>
          <p:cNvSpPr/>
          <p:nvPr/>
        </p:nvSpPr>
        <p:spPr>
          <a:xfrm>
            <a:off x="1066722" y="4647768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1595197" y="4705859"/>
            <a:ext cx="3733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Complex Patterns Recognition</a:t>
            </a:r>
            <a:endParaRPr lang="en-US"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21871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4657946" y="639097"/>
            <a:ext cx="4443889" cy="961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WorkFlow Chart</a:t>
            </a:r>
            <a:endParaRPr lang="en-US" sz="4374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7F7A7F1-7B91-0DAF-8B7F-3B8063EA4C99}"/>
              </a:ext>
            </a:extLst>
          </p:cNvPr>
          <p:cNvSpPr/>
          <p:nvPr/>
        </p:nvSpPr>
        <p:spPr>
          <a:xfrm>
            <a:off x="1022555" y="1991028"/>
            <a:ext cx="2625213" cy="135685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>
                <a:solidFill>
                  <a:schemeClr val="bg1"/>
                </a:solidFill>
              </a:rPr>
              <a:t>Image Extraction</a:t>
            </a:r>
            <a:endParaRPr lang="en-IN" sz="2600" b="1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96AC813-3145-2B0D-6698-F3B5CC1506B7}"/>
              </a:ext>
            </a:extLst>
          </p:cNvPr>
          <p:cNvSpPr/>
          <p:nvPr/>
        </p:nvSpPr>
        <p:spPr>
          <a:xfrm>
            <a:off x="5717457" y="4236671"/>
            <a:ext cx="2625213" cy="135685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/>
              <a:t>Best Model</a:t>
            </a:r>
            <a:endParaRPr lang="en-IN" sz="2600" b="1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F34B615-8AEA-3563-B1B9-5F3BBD8E11A4}"/>
              </a:ext>
            </a:extLst>
          </p:cNvPr>
          <p:cNvSpPr/>
          <p:nvPr/>
        </p:nvSpPr>
        <p:spPr>
          <a:xfrm>
            <a:off x="10235381" y="1991029"/>
            <a:ext cx="2625213" cy="135685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/>
              <a:t>Model Building</a:t>
            </a:r>
            <a:endParaRPr lang="en-IN" sz="2600" b="1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51A9EE2-AB5F-88F3-A615-FF67A8640471}"/>
              </a:ext>
            </a:extLst>
          </p:cNvPr>
          <p:cNvSpPr/>
          <p:nvPr/>
        </p:nvSpPr>
        <p:spPr>
          <a:xfrm>
            <a:off x="5717456" y="1991031"/>
            <a:ext cx="2625213" cy="135685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>
                <a:solidFill>
                  <a:schemeClr val="bg1"/>
                </a:solidFill>
              </a:rPr>
              <a:t>Data Preprocessing</a:t>
            </a:r>
            <a:endParaRPr lang="en-IN" sz="2600" b="1" dirty="0">
              <a:solidFill>
                <a:schemeClr val="bg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BC3AC2F-3BEC-A1D6-6493-1AA8D3AD285A}"/>
              </a:ext>
            </a:extLst>
          </p:cNvPr>
          <p:cNvSpPr/>
          <p:nvPr/>
        </p:nvSpPr>
        <p:spPr>
          <a:xfrm>
            <a:off x="1022555" y="4236671"/>
            <a:ext cx="2625213" cy="135685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/>
              <a:t>Deployment</a:t>
            </a:r>
            <a:endParaRPr lang="en-IN" sz="2600" b="1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AFB8156-5854-A8FD-6F69-C3D50406A49B}"/>
              </a:ext>
            </a:extLst>
          </p:cNvPr>
          <p:cNvSpPr/>
          <p:nvPr/>
        </p:nvSpPr>
        <p:spPr>
          <a:xfrm>
            <a:off x="10235380" y="4236670"/>
            <a:ext cx="2625213" cy="135685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/>
              <a:t>Hyper Parameter Tuning</a:t>
            </a:r>
            <a:endParaRPr lang="en-IN" sz="2600" b="1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017CC3D-7A6A-43B3-8678-BD7D8517C8BB}"/>
              </a:ext>
            </a:extLst>
          </p:cNvPr>
          <p:cNvSpPr/>
          <p:nvPr/>
        </p:nvSpPr>
        <p:spPr>
          <a:xfrm>
            <a:off x="3969773" y="2287032"/>
            <a:ext cx="1425677" cy="766916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DAE92D9-DC43-A81A-07CE-310DC2CD1C82}"/>
              </a:ext>
            </a:extLst>
          </p:cNvPr>
          <p:cNvSpPr/>
          <p:nvPr/>
        </p:nvSpPr>
        <p:spPr>
          <a:xfrm>
            <a:off x="8576186" y="2287032"/>
            <a:ext cx="1425677" cy="766916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B19F37F3-0C09-83D1-AABE-EAED0B7FA84C}"/>
              </a:ext>
            </a:extLst>
          </p:cNvPr>
          <p:cNvSpPr/>
          <p:nvPr/>
        </p:nvSpPr>
        <p:spPr>
          <a:xfrm flipH="1">
            <a:off x="8576186" y="4491400"/>
            <a:ext cx="1425677" cy="766916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B042EC5A-E33A-5BF5-D772-470CE18BD9A2}"/>
              </a:ext>
            </a:extLst>
          </p:cNvPr>
          <p:cNvSpPr/>
          <p:nvPr/>
        </p:nvSpPr>
        <p:spPr>
          <a:xfrm flipH="1">
            <a:off x="3969773" y="4531637"/>
            <a:ext cx="1425677" cy="766916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E1E75D3-3FAB-6546-58FB-27569CF9D57C}"/>
              </a:ext>
            </a:extLst>
          </p:cNvPr>
          <p:cNvSpPr/>
          <p:nvPr/>
        </p:nvSpPr>
        <p:spPr>
          <a:xfrm rot="5400000">
            <a:off x="11076365" y="3448336"/>
            <a:ext cx="795380" cy="687879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3353049" y="845572"/>
            <a:ext cx="8150696" cy="900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</a:rPr>
              <a:t>Image Extraction</a:t>
            </a:r>
            <a:endParaRPr lang="en-US" sz="4374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8419756-8C70-3CF3-E8C3-51C712CB9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014" y="1632155"/>
            <a:ext cx="11577353" cy="53684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3353049" y="845572"/>
            <a:ext cx="8150696" cy="900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</a:rPr>
              <a:t>Data Preprocessing</a:t>
            </a:r>
            <a:endParaRPr lang="en-US" sz="4374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8D3E60-DEE7-61C3-FF65-F2304635D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027" y="2153266"/>
            <a:ext cx="12211664" cy="44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50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3353049" y="845572"/>
            <a:ext cx="8150696" cy="900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</a:rPr>
              <a:t>Model Building</a:t>
            </a:r>
            <a:endParaRPr lang="en-US" sz="4374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E7AC62-DA29-303E-DAD2-5B54A05F7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535" y="2041980"/>
            <a:ext cx="12103510" cy="43096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8520FC-848E-6EB9-8903-1CB96FA06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535" y="6475500"/>
            <a:ext cx="12103509" cy="82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853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218</Words>
  <Application>Microsoft Office PowerPoint</Application>
  <PresentationFormat>Custom</PresentationFormat>
  <Paragraphs>76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Barlow</vt:lpstr>
      <vt:lpstr>Calibri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Sumeet Sonawane</cp:lastModifiedBy>
  <cp:revision>16</cp:revision>
  <dcterms:created xsi:type="dcterms:W3CDTF">2023-12-10T13:43:32Z</dcterms:created>
  <dcterms:modified xsi:type="dcterms:W3CDTF">2023-12-11T05:04:05Z</dcterms:modified>
</cp:coreProperties>
</file>